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wmf" ContentType="image/x-wmf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wmf" ContentType="image/x-wmf"/>
  <Override PartName="/ppt/media/image21.wmf" ContentType="image/x-wmf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fik 14" descr=""/>
          <p:cNvPicPr/>
          <p:nvPr/>
        </p:nvPicPr>
        <p:blipFill>
          <a:blip r:embed="rId3"/>
          <a:stretch/>
        </p:blipFill>
        <p:spPr>
          <a:xfrm>
            <a:off x="540000" y="360000"/>
            <a:ext cx="1221840" cy="409320"/>
          </a:xfrm>
          <a:prstGeom prst="rect">
            <a:avLst/>
          </a:prstGeom>
          <a:ln w="0">
            <a:noFill/>
          </a:ln>
        </p:spPr>
      </p:pic>
      <p:pic>
        <p:nvPicPr>
          <p:cNvPr id="1" name="Grafik 18" descr=""/>
          <p:cNvPicPr/>
          <p:nvPr/>
        </p:nvPicPr>
        <p:blipFill>
          <a:blip r:embed="rId4"/>
          <a:stretch/>
        </p:blipFill>
        <p:spPr>
          <a:xfrm>
            <a:off x="7561440" y="4648320"/>
            <a:ext cx="1221840" cy="268920"/>
          </a:xfrm>
          <a:prstGeom prst="rect">
            <a:avLst/>
          </a:prstGeom>
          <a:ln w="0">
            <a:noFill/>
          </a:ln>
        </p:spPr>
      </p:pic>
      <p:pic>
        <p:nvPicPr>
          <p:cNvPr id="2" name="Grafik 19" descr=""/>
          <p:cNvPicPr/>
          <p:nvPr/>
        </p:nvPicPr>
        <p:blipFill>
          <a:blip r:embed="rId5"/>
          <a:stretch/>
        </p:blipFill>
        <p:spPr>
          <a:xfrm>
            <a:off x="1944000" y="517320"/>
            <a:ext cx="2647440" cy="252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png"/><Relationship Id="rId3" Type="http://schemas.openxmlformats.org/officeDocument/2006/relationships/hyperlink" Target="https://twitter.com/LeNematode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rekyt.github.io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hyperlink" Target="https://twitter.com/LeNematode" TargetMode="External"/><Relationship Id="rId3" Type="http://schemas.openxmlformats.org/officeDocument/2006/relationships/image" Target="../media/image8.png"/><Relationship Id="rId4" Type="http://schemas.openxmlformats.org/officeDocument/2006/relationships/hyperlink" Target="https://rekyt.github.io/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platzhalter 1"/>
          <p:cNvSpPr/>
          <p:nvPr/>
        </p:nvSpPr>
        <p:spPr>
          <a:xfrm>
            <a:off x="540000" y="3013560"/>
            <a:ext cx="6837840" cy="7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1600" spc="-1" strike="noStrike">
                <a:solidFill>
                  <a:srgbClr val="000000"/>
                </a:solidFill>
                <a:latin typeface="Verdana"/>
                <a:ea typeface="DejaVu Sans"/>
              </a:rPr>
              <a:t>Matthias Grenié</a:t>
            </a:r>
            <a:r>
              <a:rPr b="0" i="1" lang="en-US" sz="1600" spc="-1" strike="noStrike">
                <a:solidFill>
                  <a:srgbClr val="000000"/>
                </a:solidFill>
                <a:latin typeface="Verdana"/>
                <a:ea typeface="DejaVu Sans"/>
              </a:rPr>
              <a:t>, Petr Pyšek, Franz Essl, Patrick Weigelt, Holger Kreft, Mark van Kleunen, Wayne Dawson, Ingolf Kühn, Helge Bruelheide, Marten Winter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8" name="Textplatzhalter 2"/>
          <p:cNvSpPr/>
          <p:nvPr/>
        </p:nvSpPr>
        <p:spPr>
          <a:xfrm>
            <a:off x="540000" y="1779840"/>
            <a:ext cx="6837840" cy="107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A barrier to global plant invasion ecology: gaps in trait availability for alien species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platzhalter 6"/>
          <p:cNvSpPr/>
          <p:nvPr/>
        </p:nvSpPr>
        <p:spPr>
          <a:xfrm>
            <a:off x="540000" y="4055760"/>
            <a:ext cx="683784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210"/>
              </a:spcBef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Verdana"/>
                <a:ea typeface="DejaVu Sans"/>
              </a:rPr>
              <a:t>Neobiota 2022 – Tuesday 13</a:t>
            </a:r>
            <a:r>
              <a:rPr b="0" lang="en-US" sz="1050" spc="-1" strike="noStrike" baseline="33000">
                <a:solidFill>
                  <a:srgbClr val="000000"/>
                </a:solidFill>
                <a:latin typeface="Verdana"/>
                <a:ea typeface="DejaVu Sans"/>
              </a:rPr>
              <a:t>th</a:t>
            </a:r>
            <a:r>
              <a:rPr b="0" lang="en-US" sz="1050" spc="-1" strike="noStrike">
                <a:solidFill>
                  <a:srgbClr val="000000"/>
                </a:solidFill>
                <a:latin typeface="Verdana"/>
                <a:ea typeface="DejaVu Sans"/>
              </a:rPr>
              <a:t> of September 2022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rcRect l="0" t="17085" r="0" b="0"/>
          <a:stretch/>
        </p:blipFill>
        <p:spPr>
          <a:xfrm>
            <a:off x="5832000" y="216000"/>
            <a:ext cx="3233160" cy="1438920"/>
          </a:xfrm>
          <a:prstGeom prst="rect">
            <a:avLst/>
          </a:prstGeom>
          <a:ln w="0">
            <a:noFill/>
          </a:ln>
        </p:spPr>
      </p:pic>
      <p:grpSp>
        <p:nvGrpSpPr>
          <p:cNvPr id="121" name=""/>
          <p:cNvGrpSpPr/>
          <p:nvPr/>
        </p:nvGrpSpPr>
        <p:grpSpPr>
          <a:xfrm>
            <a:off x="2608200" y="4532040"/>
            <a:ext cx="1669680" cy="468360"/>
            <a:chOff x="2608200" y="4532040"/>
            <a:chExt cx="1669680" cy="468360"/>
          </a:xfrm>
        </p:grpSpPr>
        <p:pic>
          <p:nvPicPr>
            <p:cNvPr id="122" name="" descr=""/>
            <p:cNvPicPr/>
            <p:nvPr/>
          </p:nvPicPr>
          <p:blipFill>
            <a:blip r:embed="rId2"/>
            <a:stretch/>
          </p:blipFill>
          <p:spPr>
            <a:xfrm>
              <a:off x="2608200" y="4532040"/>
              <a:ext cx="573840" cy="468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3" name=""/>
            <p:cNvSpPr/>
            <p:nvPr/>
          </p:nvSpPr>
          <p:spPr>
            <a:xfrm>
              <a:off x="3132000" y="4641840"/>
              <a:ext cx="1145880" cy="248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  <a:hlinkClick r:id="rId3"/>
                </a:rPr>
                <a:t>@LeNematode</a:t>
              </a:r>
              <a:endParaRPr b="0" lang="en-US" sz="1050" spc="-1" strike="noStrike">
                <a:latin typeface="Arial"/>
              </a:endParaRPr>
            </a:p>
          </p:txBody>
        </p:sp>
      </p:grpSp>
      <p:grpSp>
        <p:nvGrpSpPr>
          <p:cNvPr id="124" name=""/>
          <p:cNvGrpSpPr/>
          <p:nvPr/>
        </p:nvGrpSpPr>
        <p:grpSpPr>
          <a:xfrm>
            <a:off x="4532760" y="4513680"/>
            <a:ext cx="2223000" cy="505080"/>
            <a:chOff x="4532760" y="4513680"/>
            <a:chExt cx="2223000" cy="505080"/>
          </a:xfrm>
        </p:grpSpPr>
        <p:pic>
          <p:nvPicPr>
            <p:cNvPr id="125" name="" descr=""/>
            <p:cNvPicPr/>
            <p:nvPr/>
          </p:nvPicPr>
          <p:blipFill>
            <a:blip r:embed="rId4"/>
            <a:stretch/>
          </p:blipFill>
          <p:spPr>
            <a:xfrm>
              <a:off x="4532760" y="4513680"/>
              <a:ext cx="505080" cy="505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6" name=""/>
            <p:cNvSpPr/>
            <p:nvPr/>
          </p:nvSpPr>
          <p:spPr>
            <a:xfrm>
              <a:off x="5004000" y="4641840"/>
              <a:ext cx="1751760" cy="248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  <a:hlinkClick r:id="rId5"/>
                </a:rPr>
                <a:t>https://rekyt.github.io/</a:t>
              </a:r>
              <a:endParaRPr b="0" lang="en-US" sz="1050" spc="-1" strike="noStrike">
                <a:latin typeface="Arial"/>
              </a:endParaRPr>
            </a:p>
          </p:txBody>
        </p:sp>
      </p:grpSp>
      <p:sp>
        <p:nvSpPr>
          <p:cNvPr id="127" name=""/>
          <p:cNvSpPr/>
          <p:nvPr/>
        </p:nvSpPr>
        <p:spPr>
          <a:xfrm>
            <a:off x="468000" y="792000"/>
            <a:ext cx="4104360" cy="85428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7"/>
          <a:stretch/>
        </p:blipFill>
        <p:spPr>
          <a:xfrm>
            <a:off x="6670800" y="3636000"/>
            <a:ext cx="2147760" cy="78912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4" descr=""/>
          <p:cNvPicPr/>
          <p:nvPr/>
        </p:nvPicPr>
        <p:blipFill>
          <a:blip r:embed="rId8"/>
          <a:stretch/>
        </p:blipFill>
        <p:spPr>
          <a:xfrm>
            <a:off x="6926040" y="2160000"/>
            <a:ext cx="1892520" cy="1258560"/>
          </a:xfrm>
          <a:prstGeom prst="rect">
            <a:avLst/>
          </a:prstGeom>
          <a:ln w="0">
            <a:noFill/>
          </a:ln>
        </p:spPr>
      </p:pic>
      <p:grpSp>
        <p:nvGrpSpPr>
          <p:cNvPr id="130" name=""/>
          <p:cNvGrpSpPr/>
          <p:nvPr/>
        </p:nvGrpSpPr>
        <p:grpSpPr>
          <a:xfrm>
            <a:off x="432000" y="4641840"/>
            <a:ext cx="1871640" cy="248400"/>
            <a:chOff x="432000" y="4641840"/>
            <a:chExt cx="1871640" cy="248400"/>
          </a:xfrm>
        </p:grpSpPr>
        <p:sp>
          <p:nvSpPr>
            <p:cNvPr id="131" name=""/>
            <p:cNvSpPr/>
            <p:nvPr/>
          </p:nvSpPr>
          <p:spPr>
            <a:xfrm>
              <a:off x="432000" y="4641840"/>
              <a:ext cx="1871640" cy="248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</a:rPr>
                <a:t>matthias.grenie@idiv.de</a:t>
              </a:r>
              <a:endParaRPr b="0" lang="en-US" sz="105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Foliennummernplatzhalter 1_3"/>
          <p:cNvSpPr/>
          <p:nvPr/>
        </p:nvSpPr>
        <p:spPr>
          <a:xfrm>
            <a:off x="7560000" y="4680000"/>
            <a:ext cx="1197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DCD0519-760C-4D35-B447-FFA5E76DACF0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19" name="Textplatzhalter 2_3"/>
          <p:cNvSpPr/>
          <p:nvPr/>
        </p:nvSpPr>
        <p:spPr>
          <a:xfrm>
            <a:off x="539640" y="376200"/>
            <a:ext cx="8243280" cy="5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Perspectives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86000" y="1009440"/>
            <a:ext cx="6658920" cy="283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5640">
              <a:lnSpc>
                <a:spcPct val="100000"/>
              </a:lnSpc>
              <a:spcAft>
                <a:spcPts val="65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Identify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the 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drivers of trait knowledge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in alien species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(range size, country of origin, growth form, invasiveness, etc.)</a:t>
            </a:r>
            <a:endParaRPr b="0" lang="en-US" sz="1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65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Analyze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amount of 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geolocated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information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(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trait provenance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)</a:t>
            </a:r>
            <a:endParaRPr b="0" lang="en-US" sz="1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65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Prioritize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species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/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regions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/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traits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on which to close the gaps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→ costs, heavily invaded region, easy to “close” region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6822360" y="576000"/>
            <a:ext cx="2104560" cy="1380960"/>
          </a:xfrm>
          <a:prstGeom prst="rect">
            <a:avLst/>
          </a:prstGeom>
          <a:ln w="0">
            <a:noFill/>
          </a:ln>
        </p:spPr>
      </p:pic>
      <p:sp>
        <p:nvSpPr>
          <p:cNvPr id="222" name="TextBox 8"/>
          <p:cNvSpPr/>
          <p:nvPr/>
        </p:nvSpPr>
        <p:spPr>
          <a:xfrm rot="15000">
            <a:off x="6624720" y="1924560"/>
            <a:ext cx="21585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Etard et al. 2020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6840000" y="2572560"/>
            <a:ext cx="1769760" cy="1566360"/>
          </a:xfrm>
          <a:prstGeom prst="rect">
            <a:avLst/>
          </a:prstGeom>
          <a:ln w="0">
            <a:noFill/>
          </a:ln>
        </p:spPr>
      </p:pic>
      <p:sp>
        <p:nvSpPr>
          <p:cNvPr id="224" name="TextBox 10"/>
          <p:cNvSpPr/>
          <p:nvPr/>
        </p:nvSpPr>
        <p:spPr>
          <a:xfrm rot="15000">
            <a:off x="6624720" y="4156560"/>
            <a:ext cx="21585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Laughlin 2014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9" dur="indefinite" restart="never" nodeType="tmRoot">
          <p:childTnLst>
            <p:seq>
              <p:cTn id="200" dur="indefinite" nodeType="mainSeq">
                <p:childTnLst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Foliennummernplatzhalter 1_4"/>
          <p:cNvSpPr/>
          <p:nvPr/>
        </p:nvSpPr>
        <p:spPr>
          <a:xfrm>
            <a:off x="7560000" y="4680000"/>
            <a:ext cx="1197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07F0B6D-7693-476A-9654-B8A0D7454E5F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26" name="Textplatzhalter 2_5"/>
          <p:cNvSpPr/>
          <p:nvPr/>
        </p:nvSpPr>
        <p:spPr>
          <a:xfrm>
            <a:off x="539640" y="376200"/>
            <a:ext cx="8243280" cy="5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Closing the trait gaps?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>
            <a:off x="5760000" y="3295800"/>
            <a:ext cx="3058920" cy="73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Recent Examples</a:t>
            </a:r>
            <a:br>
              <a:rPr sz="1800"/>
            </a:b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LT-Brazil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(Mariano et al. 2021) 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FunAndes 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(Baez et al. 2022)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228" name=""/>
          <p:cNvGrpSpPr/>
          <p:nvPr/>
        </p:nvGrpSpPr>
        <p:grpSpPr>
          <a:xfrm>
            <a:off x="810000" y="972360"/>
            <a:ext cx="2212920" cy="2734560"/>
            <a:chOff x="810000" y="972360"/>
            <a:chExt cx="2212920" cy="2734560"/>
          </a:xfrm>
        </p:grpSpPr>
        <p:sp>
          <p:nvSpPr>
            <p:cNvPr id="229" name=""/>
            <p:cNvSpPr/>
            <p:nvPr/>
          </p:nvSpPr>
          <p:spPr>
            <a:xfrm>
              <a:off x="810000" y="972360"/>
              <a:ext cx="1978920" cy="734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Scientific Literature (+</a:t>
              </a:r>
              <a:r>
                <a:rPr b="1" lang="en-US" sz="14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Floras</a:t>
              </a:r>
              <a:r>
                <a:rPr b="0" lang="en-US" sz="14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?)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230" name="" descr=""/>
            <p:cNvPicPr/>
            <p:nvPr/>
          </p:nvPicPr>
          <p:blipFill>
            <a:blip r:embed="rId1">
              <a:lum bright="13000"/>
            </a:blip>
            <a:srcRect l="11238" t="0" r="8269" b="19515"/>
            <a:stretch/>
          </p:blipFill>
          <p:spPr>
            <a:xfrm>
              <a:off x="864000" y="1548360"/>
              <a:ext cx="2158920" cy="21585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1" name=""/>
          <p:cNvGrpSpPr/>
          <p:nvPr/>
        </p:nvGrpSpPr>
        <p:grpSpPr>
          <a:xfrm>
            <a:off x="6030000" y="1043640"/>
            <a:ext cx="2518920" cy="2194920"/>
            <a:chOff x="6030000" y="1043640"/>
            <a:chExt cx="2518920" cy="2194920"/>
          </a:xfrm>
        </p:grpSpPr>
        <p:sp>
          <p:nvSpPr>
            <p:cNvPr id="232" name=""/>
            <p:cNvSpPr/>
            <p:nvPr/>
          </p:nvSpPr>
          <p:spPr>
            <a:xfrm>
              <a:off x="6030000" y="1043640"/>
              <a:ext cx="2518920" cy="30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Call for data contributions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233" name="" descr=""/>
            <p:cNvPicPr/>
            <p:nvPr/>
          </p:nvPicPr>
          <p:blipFill>
            <a:blip r:embed="rId2">
              <a:lum bright="-25000"/>
            </a:blip>
            <a:stretch/>
          </p:blipFill>
          <p:spPr>
            <a:xfrm flipH="1">
              <a:off x="6301080" y="1371240"/>
              <a:ext cx="1978920" cy="1867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4" name=""/>
          <p:cNvGrpSpPr/>
          <p:nvPr/>
        </p:nvGrpSpPr>
        <p:grpSpPr>
          <a:xfrm>
            <a:off x="3484080" y="972000"/>
            <a:ext cx="2221200" cy="2734560"/>
            <a:chOff x="3484080" y="972000"/>
            <a:chExt cx="2221200" cy="2734560"/>
          </a:xfrm>
        </p:grpSpPr>
        <p:sp>
          <p:nvSpPr>
            <p:cNvPr id="235" name=""/>
            <p:cNvSpPr/>
            <p:nvPr/>
          </p:nvSpPr>
          <p:spPr>
            <a:xfrm>
              <a:off x="3484080" y="972000"/>
              <a:ext cx="2221200" cy="51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Distributed Field Campaign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236" name="" descr=""/>
            <p:cNvPicPr/>
            <p:nvPr/>
          </p:nvPicPr>
          <p:blipFill>
            <a:blip r:embed="rId3"/>
            <a:srcRect l="12035" t="0" r="12035" b="21762"/>
            <a:stretch/>
          </p:blipFill>
          <p:spPr>
            <a:xfrm>
              <a:off x="3512520" y="1523880"/>
              <a:ext cx="2118240" cy="2182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7" name=""/>
          <p:cNvSpPr/>
          <p:nvPr/>
        </p:nvSpPr>
        <p:spPr>
          <a:xfrm>
            <a:off x="583560" y="4104000"/>
            <a:ext cx="7976160" cy="5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We need a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coordinated global effort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to close the trait gaps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1" dur="indefinite" restart="never" nodeType="tmRoot">
          <p:childTnLst>
            <p:seq>
              <p:cTn id="222" dur="indefinite" nodeType="mainSeq">
                <p:childTnLst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platzhalter 1"/>
          <p:cNvSpPr/>
          <p:nvPr/>
        </p:nvSpPr>
        <p:spPr>
          <a:xfrm>
            <a:off x="1224000" y="3116160"/>
            <a:ext cx="6837840" cy="30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Textplatzhalter 2"/>
          <p:cNvSpPr/>
          <p:nvPr/>
        </p:nvSpPr>
        <p:spPr>
          <a:xfrm>
            <a:off x="1224000" y="1890360"/>
            <a:ext cx="6837840" cy="107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Foliennummernplatzhalter 3"/>
          <p:cNvSpPr/>
          <p:nvPr/>
        </p:nvSpPr>
        <p:spPr>
          <a:xfrm>
            <a:off x="7560000" y="4680000"/>
            <a:ext cx="1197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7256AF79-91E4-44C5-90A2-D0C4AE122184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grpSp>
        <p:nvGrpSpPr>
          <p:cNvPr id="241" name=""/>
          <p:cNvGrpSpPr/>
          <p:nvPr/>
        </p:nvGrpSpPr>
        <p:grpSpPr>
          <a:xfrm>
            <a:off x="3506040" y="121680"/>
            <a:ext cx="4857480" cy="505080"/>
            <a:chOff x="3506040" y="121680"/>
            <a:chExt cx="4857480" cy="505080"/>
          </a:xfrm>
        </p:grpSpPr>
        <p:grpSp>
          <p:nvGrpSpPr>
            <p:cNvPr id="242" name=""/>
            <p:cNvGrpSpPr/>
            <p:nvPr/>
          </p:nvGrpSpPr>
          <p:grpSpPr>
            <a:xfrm>
              <a:off x="3506040" y="140040"/>
              <a:ext cx="1669680" cy="468360"/>
              <a:chOff x="3506040" y="140040"/>
              <a:chExt cx="1669680" cy="468360"/>
            </a:xfrm>
          </p:grpSpPr>
          <p:pic>
            <p:nvPicPr>
              <p:cNvPr id="243" name="" descr=""/>
              <p:cNvPicPr/>
              <p:nvPr/>
            </p:nvPicPr>
            <p:blipFill>
              <a:blip r:embed="rId1"/>
              <a:stretch/>
            </p:blipFill>
            <p:spPr>
              <a:xfrm>
                <a:off x="3506040" y="140040"/>
                <a:ext cx="573840" cy="4683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44" name=""/>
              <p:cNvSpPr/>
              <p:nvPr/>
            </p:nvSpPr>
            <p:spPr>
              <a:xfrm>
                <a:off x="4029840" y="249840"/>
                <a:ext cx="1145880" cy="248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 u="sng">
                    <a:solidFill>
                      <a:srgbClr val="0000ff"/>
                    </a:solidFill>
                    <a:uFillTx/>
                    <a:latin typeface="Verdana"/>
                    <a:ea typeface="DejaVu Sans"/>
                    <a:hlinkClick r:id="rId2"/>
                  </a:rPr>
                  <a:t>@LeNematode</a:t>
                </a:r>
                <a:endParaRPr b="0" lang="en-US" sz="1050" spc="-1" strike="noStrike">
                  <a:latin typeface="Arial"/>
                </a:endParaRPr>
              </a:p>
            </p:txBody>
          </p:sp>
        </p:grpSp>
        <p:grpSp>
          <p:nvGrpSpPr>
            <p:cNvPr id="245" name=""/>
            <p:cNvGrpSpPr/>
            <p:nvPr/>
          </p:nvGrpSpPr>
          <p:grpSpPr>
            <a:xfrm>
              <a:off x="6140520" y="121680"/>
              <a:ext cx="2223000" cy="505080"/>
              <a:chOff x="6140520" y="121680"/>
              <a:chExt cx="2223000" cy="505080"/>
            </a:xfrm>
          </p:grpSpPr>
          <p:pic>
            <p:nvPicPr>
              <p:cNvPr id="246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6140520" y="121680"/>
                <a:ext cx="505080" cy="5050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47" name=""/>
              <p:cNvSpPr/>
              <p:nvPr/>
            </p:nvSpPr>
            <p:spPr>
              <a:xfrm>
                <a:off x="6611760" y="249840"/>
                <a:ext cx="1751760" cy="248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 u="sng">
                    <a:solidFill>
                      <a:srgbClr val="0000ff"/>
                    </a:solidFill>
                    <a:uFillTx/>
                    <a:latin typeface="Verdana"/>
                    <a:ea typeface="DejaVu Sans"/>
                    <a:hlinkClick r:id="rId4"/>
                  </a:rPr>
                  <a:t>https://rekyt.github.io/</a:t>
                </a:r>
                <a:endParaRPr b="0" lang="en-US" sz="1050" spc="-1" strike="noStrike">
                  <a:latin typeface="Arial"/>
                </a:endParaRPr>
              </a:p>
            </p:txBody>
          </p:sp>
        </p:grpSp>
      </p:grpSp>
      <p:sp>
        <p:nvSpPr>
          <p:cNvPr id="248" name=""/>
          <p:cNvSpPr/>
          <p:nvPr/>
        </p:nvSpPr>
        <p:spPr>
          <a:xfrm>
            <a:off x="4860000" y="4140000"/>
            <a:ext cx="4104360" cy="85428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49" name=""/>
          <p:cNvGrpSpPr/>
          <p:nvPr/>
        </p:nvGrpSpPr>
        <p:grpSpPr>
          <a:xfrm>
            <a:off x="828000" y="213840"/>
            <a:ext cx="1871640" cy="248400"/>
            <a:chOff x="828000" y="213840"/>
            <a:chExt cx="1871640" cy="248400"/>
          </a:xfrm>
        </p:grpSpPr>
        <p:sp>
          <p:nvSpPr>
            <p:cNvPr id="250" name=""/>
            <p:cNvSpPr/>
            <p:nvPr/>
          </p:nvSpPr>
          <p:spPr>
            <a:xfrm>
              <a:off x="828000" y="213840"/>
              <a:ext cx="1871640" cy="248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</a:rPr>
                <a:t>matthias.grenie@idiv.de</a:t>
              </a:r>
              <a:endParaRPr b="0" lang="en-US" sz="1050" spc="-1" strike="noStrike">
                <a:latin typeface="Arial"/>
              </a:endParaRPr>
            </a:p>
          </p:txBody>
        </p:sp>
      </p:grpSp>
      <p:pic>
        <p:nvPicPr>
          <p:cNvPr id="251" name="" descr=""/>
          <p:cNvPicPr/>
          <p:nvPr/>
        </p:nvPicPr>
        <p:blipFill>
          <a:blip r:embed="rId6"/>
          <a:stretch/>
        </p:blipFill>
        <p:spPr>
          <a:xfrm>
            <a:off x="2087280" y="897480"/>
            <a:ext cx="4969440" cy="3314520"/>
          </a:xfrm>
          <a:prstGeom prst="rect">
            <a:avLst/>
          </a:prstGeom>
          <a:ln w="0">
            <a:noFill/>
          </a:ln>
        </p:spPr>
      </p:pic>
      <p:sp>
        <p:nvSpPr>
          <p:cNvPr id="252" name=""/>
          <p:cNvSpPr/>
          <p:nvPr/>
        </p:nvSpPr>
        <p:spPr>
          <a:xfrm>
            <a:off x="2052720" y="888840"/>
            <a:ext cx="5038920" cy="5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i="1" lang="en-US" sz="3000" spc="-1" strike="noStrike">
                <a:solidFill>
                  <a:srgbClr val="ffffff"/>
                </a:solidFill>
                <a:latin typeface="Verdana"/>
                <a:ea typeface="DejaVu Sans"/>
              </a:rPr>
              <a:t>Thank you!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Foliennummernplatzhalter 1_ 4"/>
          <p:cNvSpPr/>
          <p:nvPr/>
        </p:nvSpPr>
        <p:spPr>
          <a:xfrm>
            <a:off x="7560000" y="4680000"/>
            <a:ext cx="1197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5217A60-41B9-4AF7-ADFD-CAF65779E835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33" name="Textplatzhalter 2_ 4"/>
          <p:cNvSpPr/>
          <p:nvPr/>
        </p:nvSpPr>
        <p:spPr>
          <a:xfrm>
            <a:off x="539640" y="376200"/>
            <a:ext cx="8243280" cy="5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Functional Invasion Community Ecology?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4" name="Picture 2" descr=""/>
          <p:cNvPicPr/>
          <p:nvPr/>
        </p:nvPicPr>
        <p:blipFill>
          <a:blip r:embed="rId1"/>
          <a:stretch/>
        </p:blipFill>
        <p:spPr>
          <a:xfrm>
            <a:off x="1013760" y="1371240"/>
            <a:ext cx="2796480" cy="2377800"/>
          </a:xfrm>
          <a:prstGeom prst="rect">
            <a:avLst/>
          </a:prstGeom>
          <a:ln w="0">
            <a:noFill/>
          </a:ln>
        </p:spPr>
      </p:pic>
      <p:sp>
        <p:nvSpPr>
          <p:cNvPr id="135" name="TextBox 1"/>
          <p:cNvSpPr/>
          <p:nvPr/>
        </p:nvSpPr>
        <p:spPr>
          <a:xfrm rot="15000">
            <a:off x="540360" y="1015920"/>
            <a:ext cx="37069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traits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let us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gain insight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6" name="TextBox 2"/>
          <p:cNvSpPr/>
          <p:nvPr/>
        </p:nvSpPr>
        <p:spPr>
          <a:xfrm rot="15000">
            <a:off x="4858560" y="907920"/>
            <a:ext cx="37069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Community Ecology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focuses</a:t>
            </a:r>
            <a:br>
              <a:rPr sz="1800"/>
            </a:b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on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multiple species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together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7" name="TextBox 3"/>
          <p:cNvSpPr/>
          <p:nvPr/>
        </p:nvSpPr>
        <p:spPr>
          <a:xfrm rot="15000">
            <a:off x="540360" y="3859920"/>
            <a:ext cx="37069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Díaz et al. 2016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2"/>
          <a:srcRect l="0" t="0" r="46460" b="0"/>
          <a:stretch/>
        </p:blipFill>
        <p:spPr>
          <a:xfrm>
            <a:off x="5247360" y="1628640"/>
            <a:ext cx="2851560" cy="1898280"/>
          </a:xfrm>
          <a:prstGeom prst="rect">
            <a:avLst/>
          </a:prstGeom>
          <a:ln w="0">
            <a:noFill/>
          </a:ln>
        </p:spPr>
      </p:pic>
      <p:sp>
        <p:nvSpPr>
          <p:cNvPr id="139" name="TextBox 4"/>
          <p:cNvSpPr/>
          <p:nvPr/>
        </p:nvSpPr>
        <p:spPr>
          <a:xfrm rot="15000">
            <a:off x="4860360" y="3859920"/>
            <a:ext cx="37069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Gallien &amp; Carboni 2016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0" name="TextBox 5"/>
          <p:cNvSpPr/>
          <p:nvPr/>
        </p:nvSpPr>
        <p:spPr>
          <a:xfrm rot="15000">
            <a:off x="792000" y="4393080"/>
            <a:ext cx="78472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→ 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Study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community assembly processes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of alien species using functional traits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liennummernplatzhalter 1_ 1"/>
          <p:cNvSpPr/>
          <p:nvPr/>
        </p:nvSpPr>
        <p:spPr>
          <a:xfrm>
            <a:off x="7560000" y="4680000"/>
            <a:ext cx="1197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EFDA90A-0F6A-4EDF-8728-F0710F95D483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42" name="Textplatzhalter 2_ 1"/>
          <p:cNvSpPr/>
          <p:nvPr/>
        </p:nvSpPr>
        <p:spPr>
          <a:xfrm>
            <a:off x="539640" y="376200"/>
            <a:ext cx="8243280" cy="5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The problem...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TextBox 9"/>
          <p:cNvSpPr/>
          <p:nvPr/>
        </p:nvSpPr>
        <p:spPr>
          <a:xfrm rot="15000">
            <a:off x="538560" y="1249200"/>
            <a:ext cx="52200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Wanted to study the “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Biotic Resistance Hypothesis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” globally in the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Tropics 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with a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lens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4" name=""/>
          <p:cNvSpPr/>
          <p:nvPr/>
        </p:nvSpPr>
        <p:spPr>
          <a:xfrm>
            <a:off x="583560" y="4068000"/>
            <a:ext cx="7976160" cy="538560"/>
          </a:xfrm>
          <a:prstGeom prst="rect">
            <a:avLst/>
          </a:prstGeom>
          <a:gradFill rotWithShape="0">
            <a:gsLst>
              <a:gs pos="0">
                <a:srgbClr val="ffdd4e"/>
              </a:gs>
              <a:gs pos="50000">
                <a:srgbClr val="ffdd4e"/>
              </a:gs>
              <a:gs pos="100000">
                <a:srgbClr val="ffdd4e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What do we know of functional traits of alien (plant) species at global scale?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145" name="Group 4"/>
          <p:cNvGrpSpPr/>
          <p:nvPr/>
        </p:nvGrpSpPr>
        <p:grpSpPr>
          <a:xfrm>
            <a:off x="6012000" y="376560"/>
            <a:ext cx="2458080" cy="1962360"/>
            <a:chOff x="6012000" y="376560"/>
            <a:chExt cx="2458080" cy="1962360"/>
          </a:xfrm>
        </p:grpSpPr>
        <p:sp>
          <p:nvSpPr>
            <p:cNvPr id="146" name="CustomShape 5_ 1"/>
            <p:cNvSpPr/>
            <p:nvPr/>
          </p:nvSpPr>
          <p:spPr>
            <a:xfrm>
              <a:off x="6012000" y="376560"/>
              <a:ext cx="2458080" cy="237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0" bIns="2376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Functional Position of Aliens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147" name="Picture 7_ 1" descr=""/>
            <p:cNvPicPr/>
            <p:nvPr/>
          </p:nvPicPr>
          <p:blipFill>
            <a:blip r:embed="rId1"/>
            <a:stretch/>
          </p:blipFill>
          <p:spPr>
            <a:xfrm>
              <a:off x="6302520" y="688680"/>
              <a:ext cx="2120400" cy="1650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8" name="TextBox 6"/>
          <p:cNvSpPr/>
          <p:nvPr/>
        </p:nvSpPr>
        <p:spPr>
          <a:xfrm rot="15000">
            <a:off x="3167640" y="2786040"/>
            <a:ext cx="39970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Huge gaps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in trait data for alien species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600480" y="2088000"/>
            <a:ext cx="2332800" cy="1555560"/>
          </a:xfrm>
          <a:prstGeom prst="rect">
            <a:avLst/>
          </a:prstGeom>
          <a:ln w="0">
            <a:noFill/>
          </a:ln>
        </p:spPr>
      </p:pic>
      <p:sp>
        <p:nvSpPr>
          <p:cNvPr id="150" name="TextBox 7"/>
          <p:cNvSpPr/>
          <p:nvPr/>
        </p:nvSpPr>
        <p:spPr>
          <a:xfrm rot="15000">
            <a:off x="687600" y="3568680"/>
            <a:ext cx="21585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Cornwell et al. 2019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Foliennummernplatzhalter 1_0"/>
          <p:cNvSpPr/>
          <p:nvPr/>
        </p:nvSpPr>
        <p:spPr>
          <a:xfrm>
            <a:off x="7560000" y="4680000"/>
            <a:ext cx="1197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D23D4215-536B-4C66-9EA9-190E617CF38A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52" name="Textplatzhalter 2_2"/>
          <p:cNvSpPr/>
          <p:nvPr/>
        </p:nvSpPr>
        <p:spPr>
          <a:xfrm>
            <a:off x="539640" y="376200"/>
            <a:ext cx="8243280" cy="5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Merging Alien Plant Species Lists and Global Traits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53" name=""/>
          <p:cNvGrpSpPr/>
          <p:nvPr/>
        </p:nvGrpSpPr>
        <p:grpSpPr>
          <a:xfrm>
            <a:off x="874800" y="1476000"/>
            <a:ext cx="2147760" cy="1314720"/>
            <a:chOff x="874800" y="1476000"/>
            <a:chExt cx="2147760" cy="1314720"/>
          </a:xfrm>
        </p:grpSpPr>
        <p:sp>
          <p:nvSpPr>
            <p:cNvPr id="154" name=""/>
            <p:cNvSpPr/>
            <p:nvPr/>
          </p:nvSpPr>
          <p:spPr>
            <a:xfrm>
              <a:off x="941400" y="1476000"/>
              <a:ext cx="201420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Alien status</a:t>
              </a:r>
              <a:br>
                <a:rPr sz="1800"/>
              </a:b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and distribution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155" name="" descr=""/>
            <p:cNvPicPr/>
            <p:nvPr/>
          </p:nvPicPr>
          <p:blipFill>
            <a:blip r:embed="rId1"/>
            <a:stretch/>
          </p:blipFill>
          <p:spPr>
            <a:xfrm>
              <a:off x="874800" y="2001600"/>
              <a:ext cx="2147760" cy="789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6" name=""/>
          <p:cNvGrpSpPr/>
          <p:nvPr/>
        </p:nvGrpSpPr>
        <p:grpSpPr>
          <a:xfrm>
            <a:off x="5215320" y="1022760"/>
            <a:ext cx="3031560" cy="2031120"/>
            <a:chOff x="5215320" y="1022760"/>
            <a:chExt cx="3031560" cy="2031120"/>
          </a:xfrm>
        </p:grpSpPr>
        <p:grpSp>
          <p:nvGrpSpPr>
            <p:cNvPr id="157" name=""/>
            <p:cNvGrpSpPr/>
            <p:nvPr/>
          </p:nvGrpSpPr>
          <p:grpSpPr>
            <a:xfrm>
              <a:off x="5215320" y="1368000"/>
              <a:ext cx="3031560" cy="1685880"/>
              <a:chOff x="5215320" y="1368000"/>
              <a:chExt cx="3031560" cy="1685880"/>
            </a:xfrm>
          </p:grpSpPr>
          <p:pic>
            <p:nvPicPr>
              <p:cNvPr id="158" name="" descr=""/>
              <p:cNvPicPr/>
              <p:nvPr/>
            </p:nvPicPr>
            <p:blipFill>
              <a:blip r:embed="rId2"/>
              <a:stretch/>
            </p:blipFill>
            <p:spPr>
              <a:xfrm>
                <a:off x="6973200" y="2601000"/>
                <a:ext cx="1273680" cy="452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9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5359320" y="1368000"/>
                <a:ext cx="837360" cy="9702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60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6984360" y="1606680"/>
                <a:ext cx="1258920" cy="4928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61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5215320" y="2512800"/>
                <a:ext cx="1125360" cy="48528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62" name=""/>
            <p:cNvSpPr/>
            <p:nvPr/>
          </p:nvSpPr>
          <p:spPr>
            <a:xfrm>
              <a:off x="5816520" y="1022760"/>
              <a:ext cx="2050200" cy="365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4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(Open) Trait Data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163" name=""/>
          <p:cNvSpPr/>
          <p:nvPr/>
        </p:nvSpPr>
        <p:spPr>
          <a:xfrm>
            <a:off x="3618000" y="2000880"/>
            <a:ext cx="862200" cy="286200"/>
          </a:xfrm>
          <a:custGeom>
            <a:avLst/>
            <a:gdLst>
              <a:gd name="textAreaLeft" fmla="*/ 0 w 862200"/>
              <a:gd name="textAreaRight" fmla="*/ 862920 w 862200"/>
              <a:gd name="textAreaTop" fmla="*/ 0 h 286200"/>
              <a:gd name="textAreaBottom" fmla="*/ 286920 h 286200"/>
            </a:gdLst>
            <a:ahLst/>
            <a:rect l="textAreaLeft" t="textAreaTop" r="textAreaRight" b="textAreaBottom"/>
            <a:pathLst>
              <a:path w="2402" h="802">
                <a:moveTo>
                  <a:pt x="0" y="400"/>
                </a:moveTo>
                <a:lnTo>
                  <a:pt x="523" y="0"/>
                </a:lnTo>
                <a:lnTo>
                  <a:pt x="523" y="214"/>
                </a:lnTo>
                <a:lnTo>
                  <a:pt x="1877" y="214"/>
                </a:lnTo>
                <a:lnTo>
                  <a:pt x="1877" y="0"/>
                </a:lnTo>
                <a:lnTo>
                  <a:pt x="2401" y="400"/>
                </a:lnTo>
                <a:lnTo>
                  <a:pt x="1877" y="801"/>
                </a:lnTo>
                <a:lnTo>
                  <a:pt x="1877" y="586"/>
                </a:lnTo>
                <a:lnTo>
                  <a:pt x="523" y="586"/>
                </a:lnTo>
                <a:lnTo>
                  <a:pt x="523" y="801"/>
                </a:lnTo>
                <a:lnTo>
                  <a:pt x="0" y="400"/>
                </a:lnTo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"/>
          <p:cNvSpPr/>
          <p:nvPr/>
        </p:nvSpPr>
        <p:spPr>
          <a:xfrm>
            <a:off x="1224360" y="4028400"/>
            <a:ext cx="669420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16,538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species from GloNAF</a:t>
            </a:r>
            <a:br>
              <a:rPr sz="1800"/>
            </a:b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→ 15,490 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species with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at least one trait (consolidated data)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1323000" y="3296880"/>
            <a:ext cx="649620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Taxonomic Harmonization (Grenié et al. 2022)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+ Trait Harmonization + Trait Categorization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2592000" y="720000"/>
            <a:ext cx="3958560" cy="421524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3056040" y="1080000"/>
            <a:ext cx="3546720" cy="3553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Foliennummernplatzhalter 1_5"/>
          <p:cNvSpPr/>
          <p:nvPr/>
        </p:nvSpPr>
        <p:spPr>
          <a:xfrm>
            <a:off x="7560000" y="4680000"/>
            <a:ext cx="1197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FD311A2-1FEC-4D39-945B-660B38C68350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69" name="Textplatzhalter 2_6"/>
          <p:cNvSpPr/>
          <p:nvPr/>
        </p:nvSpPr>
        <p:spPr>
          <a:xfrm>
            <a:off x="539640" y="376200"/>
            <a:ext cx="8243280" cy="5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Global Trait 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3060000" y="720000"/>
            <a:ext cx="3546720" cy="358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"/>
          <p:cNvSpPr/>
          <p:nvPr/>
        </p:nvSpPr>
        <p:spPr>
          <a:xfrm rot="5400000">
            <a:off x="1051560" y="2620080"/>
            <a:ext cx="3546720" cy="466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"/>
          <p:cNvSpPr/>
          <p:nvPr/>
        </p:nvSpPr>
        <p:spPr>
          <a:xfrm rot="10800000">
            <a:off x="3057480" y="4629240"/>
            <a:ext cx="3546720" cy="466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/>
          <p:nvPr/>
        </p:nvSpPr>
        <p:spPr>
          <a:xfrm>
            <a:off x="3816000" y="1800000"/>
            <a:ext cx="215856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98%</a:t>
            </a:r>
            <a:r>
              <a:rPr b="0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 of trait matrix is </a:t>
            </a:r>
            <a:r>
              <a:rPr b="1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empty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4" name=""/>
          <p:cNvSpPr/>
          <p:nvPr/>
        </p:nvSpPr>
        <p:spPr>
          <a:xfrm>
            <a:off x="3492000" y="1338840"/>
            <a:ext cx="269856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1 pixel = 1 trait x 1 species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583560" y="2302560"/>
            <a:ext cx="7976160" cy="538560"/>
          </a:xfrm>
          <a:prstGeom prst="rect">
            <a:avLst/>
          </a:prstGeom>
          <a:gradFill rotWithShape="0">
            <a:gsLst>
              <a:gs pos="0">
                <a:srgbClr val="ffdd4e"/>
              </a:gs>
              <a:gs pos="50000">
                <a:srgbClr val="ffdd4e"/>
              </a:gs>
              <a:gs pos="100000">
                <a:srgbClr val="ffdd4e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We are lacking much of alien plant species traits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oliennummernplatzhalter 1_7"/>
          <p:cNvSpPr/>
          <p:nvPr/>
        </p:nvSpPr>
        <p:spPr>
          <a:xfrm>
            <a:off x="7560000" y="4680000"/>
            <a:ext cx="1197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85AFEBDA-EAD1-4BD8-9FCA-6DE5E0275513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6480000" y="612000"/>
            <a:ext cx="2698200" cy="46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20 most measured traits are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mostly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categorical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6480000" y="1558080"/>
            <a:ext cx="2698200" cy="46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Most traits measured</a:t>
            </a:r>
            <a:br>
              <a:rPr sz="1800"/>
            </a:b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for &lt;50% of species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6480000" y="2504160"/>
            <a:ext cx="2698200" cy="64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Plant height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is the</a:t>
            </a:r>
            <a:br>
              <a:rPr sz="1800"/>
            </a:b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first continuous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trait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Available for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~70% of species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0" name=""/>
          <p:cNvSpPr/>
          <p:nvPr/>
        </p:nvSpPr>
        <p:spPr>
          <a:xfrm>
            <a:off x="6480000" y="3636720"/>
            <a:ext cx="2698200" cy="64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Seed mass 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is the</a:t>
            </a:r>
            <a:br>
              <a:rPr sz="1800"/>
            </a:b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second continuous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trait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Available for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~50% of species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195480" y="205560"/>
            <a:ext cx="6319080" cy="4864680"/>
          </a:xfrm>
          <a:prstGeom prst="rect">
            <a:avLst/>
          </a:prstGeom>
          <a:ln w="0">
            <a:noFill/>
          </a:ln>
        </p:spPr>
      </p:pic>
      <p:sp>
        <p:nvSpPr>
          <p:cNvPr id="182" name=""/>
          <p:cNvSpPr/>
          <p:nvPr/>
        </p:nvSpPr>
        <p:spPr>
          <a:xfrm>
            <a:off x="1944000" y="626760"/>
            <a:ext cx="4534560" cy="4078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"/>
          <p:cNvSpPr/>
          <p:nvPr/>
        </p:nvSpPr>
        <p:spPr>
          <a:xfrm>
            <a:off x="195480" y="720000"/>
            <a:ext cx="1747080" cy="3958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"/>
          <p:cNvSpPr/>
          <p:nvPr/>
        </p:nvSpPr>
        <p:spPr>
          <a:xfrm>
            <a:off x="1800000" y="4680000"/>
            <a:ext cx="4678560" cy="390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"/>
          <p:cNvSpPr/>
          <p:nvPr/>
        </p:nvSpPr>
        <p:spPr>
          <a:xfrm>
            <a:off x="1800000" y="484200"/>
            <a:ext cx="4678560" cy="141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oliennummernplatzhalter 1_ 2"/>
          <p:cNvSpPr/>
          <p:nvPr/>
        </p:nvSpPr>
        <p:spPr>
          <a:xfrm>
            <a:off x="7560000" y="4680000"/>
            <a:ext cx="1197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7BBBF7C-402E-4892-9F2E-F460E1E76D2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87" name="Textplatzhalter 2_ 2"/>
          <p:cNvSpPr/>
          <p:nvPr/>
        </p:nvSpPr>
        <p:spPr>
          <a:xfrm>
            <a:off x="539640" y="376200"/>
            <a:ext cx="824328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Trait Combinations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2142000" y="863640"/>
            <a:ext cx="485856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Species (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16,538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) x Traits (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2,215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) matrix is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big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1370880" y="1423080"/>
            <a:ext cx="640044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Reduce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complexity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→ 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trait combinations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470880" y="2062080"/>
            <a:ext cx="251568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Leaf-Height-Seed Mass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Westoby et al. 1999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3 traits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3620880" y="2062080"/>
            <a:ext cx="222768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Aboveground Traits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Díaz et al. 2016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6 traits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6482880" y="2081520"/>
            <a:ext cx="215568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Root Traits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Bergmann et al. 2020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4 traits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93" name="Picture 1" descr=""/>
          <p:cNvPicPr/>
          <p:nvPr/>
        </p:nvPicPr>
        <p:blipFill>
          <a:blip r:embed="rId1"/>
          <a:stretch/>
        </p:blipFill>
        <p:spPr>
          <a:xfrm>
            <a:off x="3708000" y="2849760"/>
            <a:ext cx="1981800" cy="1684800"/>
          </a:xfrm>
          <a:prstGeom prst="rect">
            <a:avLst/>
          </a:prstGeom>
          <a:ln w="0">
            <a:noFill/>
          </a:ln>
        </p:spPr>
      </p:pic>
      <p:grpSp>
        <p:nvGrpSpPr>
          <p:cNvPr id="194" name=""/>
          <p:cNvGrpSpPr/>
          <p:nvPr/>
        </p:nvGrpSpPr>
        <p:grpSpPr>
          <a:xfrm>
            <a:off x="601920" y="2864160"/>
            <a:ext cx="2404080" cy="1778400"/>
            <a:chOff x="601920" y="2864160"/>
            <a:chExt cx="2404080" cy="1778400"/>
          </a:xfrm>
        </p:grpSpPr>
        <p:sp>
          <p:nvSpPr>
            <p:cNvPr id="195" name=""/>
            <p:cNvSpPr/>
            <p:nvPr/>
          </p:nvSpPr>
          <p:spPr>
            <a:xfrm flipV="1">
              <a:off x="1620000" y="3276000"/>
              <a:ext cx="360" cy="720000"/>
            </a:xfrm>
            <a:prstGeom prst="line">
              <a:avLst/>
            </a:prstGeom>
            <a:ln w="38160">
              <a:solidFill>
                <a:srgbClr val="76a4d2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"/>
            <p:cNvSpPr/>
            <p:nvPr/>
          </p:nvSpPr>
          <p:spPr>
            <a:xfrm>
              <a:off x="1620000" y="3996000"/>
              <a:ext cx="720000" cy="360"/>
            </a:xfrm>
            <a:prstGeom prst="line">
              <a:avLst/>
            </a:prstGeom>
            <a:ln w="38160">
              <a:solidFill>
                <a:srgbClr val="d4ea6b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"/>
            <p:cNvSpPr/>
            <p:nvPr/>
          </p:nvSpPr>
          <p:spPr>
            <a:xfrm flipH="1">
              <a:off x="1217160" y="3996000"/>
              <a:ext cx="402840" cy="402840"/>
            </a:xfrm>
            <a:prstGeom prst="line">
              <a:avLst/>
            </a:prstGeom>
            <a:ln w="38160">
              <a:solidFill>
                <a:srgbClr val="ffdd4e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"/>
            <p:cNvSpPr/>
            <p:nvPr/>
          </p:nvSpPr>
          <p:spPr>
            <a:xfrm>
              <a:off x="2218320" y="3853080"/>
              <a:ext cx="787680" cy="321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Height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99" name=""/>
            <p:cNvSpPr/>
            <p:nvPr/>
          </p:nvSpPr>
          <p:spPr>
            <a:xfrm>
              <a:off x="1154880" y="2864160"/>
              <a:ext cx="931680" cy="358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Specific</a:t>
              </a:r>
              <a:br>
                <a:rPr sz="1800"/>
              </a:b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Leaf Area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00" name=""/>
            <p:cNvSpPr/>
            <p:nvPr/>
          </p:nvSpPr>
          <p:spPr>
            <a:xfrm>
              <a:off x="601920" y="4177080"/>
              <a:ext cx="787680" cy="465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Seed Mass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01" name=""/>
          <p:cNvGrpSpPr/>
          <p:nvPr/>
        </p:nvGrpSpPr>
        <p:grpSpPr>
          <a:xfrm>
            <a:off x="6424560" y="2925000"/>
            <a:ext cx="2394000" cy="1427400"/>
            <a:chOff x="6424560" y="2925000"/>
            <a:chExt cx="2394000" cy="1427400"/>
          </a:xfrm>
        </p:grpSpPr>
        <p:pic>
          <p:nvPicPr>
            <p:cNvPr id="202" name="" descr=""/>
            <p:cNvPicPr/>
            <p:nvPr/>
          </p:nvPicPr>
          <p:blipFill>
            <a:blip r:embed="rId2"/>
            <a:stretch/>
          </p:blipFill>
          <p:spPr>
            <a:xfrm>
              <a:off x="6449760" y="2925000"/>
              <a:ext cx="2368800" cy="1427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3" name=""/>
            <p:cNvSpPr/>
            <p:nvPr/>
          </p:nvSpPr>
          <p:spPr>
            <a:xfrm>
              <a:off x="6424560" y="2961000"/>
              <a:ext cx="810000" cy="358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oliennummernplatzhalter 1_8"/>
          <p:cNvSpPr/>
          <p:nvPr/>
        </p:nvSpPr>
        <p:spPr>
          <a:xfrm>
            <a:off x="7560000" y="4680000"/>
            <a:ext cx="1197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0EDE4346-2B2D-44C3-B7C3-EEB2EC4605A1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05" name="Textplatzhalter 2_8"/>
          <p:cNvSpPr/>
          <p:nvPr/>
        </p:nvSpPr>
        <p:spPr>
          <a:xfrm>
            <a:off x="539640" y="376200"/>
            <a:ext cx="8243280" cy="5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We have global gaps in trait combinations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1162800" y="844920"/>
            <a:ext cx="6817320" cy="3653640"/>
          </a:xfrm>
          <a:prstGeom prst="rect">
            <a:avLst/>
          </a:prstGeom>
          <a:ln w="0">
            <a:noFill/>
          </a:ln>
        </p:spPr>
      </p:pic>
      <p:sp>
        <p:nvSpPr>
          <p:cNvPr id="207" name=""/>
          <p:cNvSpPr/>
          <p:nvPr/>
        </p:nvSpPr>
        <p:spPr>
          <a:xfrm>
            <a:off x="1080000" y="1319760"/>
            <a:ext cx="3418920" cy="1559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"/>
          <p:cNvSpPr/>
          <p:nvPr/>
        </p:nvSpPr>
        <p:spPr>
          <a:xfrm>
            <a:off x="4500000" y="1319760"/>
            <a:ext cx="3418920" cy="1559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>
            <a:off x="4500000" y="2867760"/>
            <a:ext cx="3418920" cy="1559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"/>
          <p:cNvSpPr/>
          <p:nvPr/>
        </p:nvSpPr>
        <p:spPr>
          <a:xfrm>
            <a:off x="1080000" y="2867760"/>
            <a:ext cx="3418920" cy="1559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5" dur="indefinite" restart="never" nodeType="tmRoot">
          <p:childTnLst>
            <p:seq>
              <p:cTn id="156" dur="indefinite" nodeType="mainSeq">
                <p:childTnLst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oliennummernplatzhalter 1_ 3"/>
          <p:cNvSpPr/>
          <p:nvPr/>
        </p:nvSpPr>
        <p:spPr>
          <a:xfrm>
            <a:off x="7560000" y="4680000"/>
            <a:ext cx="1197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102D1A8-C12C-4724-BCAD-FF805D972FCC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12" name="Textplatzhalter 2_ 3"/>
          <p:cNvSpPr/>
          <p:nvPr/>
        </p:nvSpPr>
        <p:spPr>
          <a:xfrm>
            <a:off x="539640" y="376200"/>
            <a:ext cx="8243280" cy="5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Widespread and Invasive Species are better known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341640" y="726480"/>
            <a:ext cx="8459640" cy="4240080"/>
          </a:xfrm>
          <a:prstGeom prst="rect">
            <a:avLst/>
          </a:prstGeom>
          <a:ln w="0">
            <a:noFill/>
          </a:ln>
        </p:spPr>
      </p:pic>
      <p:sp>
        <p:nvSpPr>
          <p:cNvPr id="214" name=""/>
          <p:cNvSpPr/>
          <p:nvPr/>
        </p:nvSpPr>
        <p:spPr>
          <a:xfrm>
            <a:off x="4536000" y="726480"/>
            <a:ext cx="4174560" cy="4107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"/>
          <p:cNvSpPr/>
          <p:nvPr/>
        </p:nvSpPr>
        <p:spPr>
          <a:xfrm>
            <a:off x="720000" y="2160000"/>
            <a:ext cx="3599640" cy="539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"/>
          <p:cNvSpPr/>
          <p:nvPr/>
        </p:nvSpPr>
        <p:spPr>
          <a:xfrm>
            <a:off x="576000" y="3060000"/>
            <a:ext cx="3743640" cy="539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"/>
          <p:cNvSpPr/>
          <p:nvPr/>
        </p:nvSpPr>
        <p:spPr>
          <a:xfrm>
            <a:off x="576000" y="3816000"/>
            <a:ext cx="3743640" cy="539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7" dur="indefinite" restart="never" nodeType="tmRoot">
          <p:childTnLst>
            <p:seq>
              <p:cTn id="178" dur="indefinite" nodeType="mainSeq">
                <p:childTnLst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1019</TotalTime>
  <Application>LibreOffice/7.4.0.3$Windows_X86_64 LibreOffice_project/f85e47c08ddd19c015c0114a68350214f7066f5a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2022-09-07T09:01:24Z</dcterms:created>
  <dc:creator>Matthias Grenié</dc:creator>
  <dc:description/>
  <dc:language>fr-FR</dc:language>
  <cp:lastModifiedBy>Matthias Grenié</cp:lastModifiedBy>
  <dcterms:modified xsi:type="dcterms:W3CDTF">2022-09-12T22:10:01Z</dcterms:modified>
  <cp:revision>73</cp:revision>
  <dc:subject/>
  <dc:title>iDiv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r8>0</vt:r8>
  </property>
  <property fmtid="{D5CDD505-2E9C-101B-9397-08002B2CF9AE}" pid="7" name="PresentationFormat">
    <vt:lpwstr>Bildschirmpräsentation (16:9)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35</vt:r8>
  </property>
</Properties>
</file>